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notesMasterIdLst>
    <p:notesMasterId r:id="rId11"/>
  </p:notesMasterIdLst>
  <p:handoutMasterIdLst>
    <p:handoutMasterId r:id="rId12"/>
  </p:handoutMasterIdLst>
  <p:sldIdLst>
    <p:sldId id="363" r:id="rId2"/>
    <p:sldId id="354" r:id="rId3"/>
    <p:sldId id="356" r:id="rId4"/>
    <p:sldId id="357" r:id="rId5"/>
    <p:sldId id="355" r:id="rId6"/>
    <p:sldId id="358" r:id="rId7"/>
    <p:sldId id="359" r:id="rId8"/>
    <p:sldId id="360" r:id="rId9"/>
    <p:sldId id="361" r:id="rId10"/>
  </p:sldIdLst>
  <p:sldSz cx="9144000" cy="6858000" type="screen4x3"/>
  <p:notesSz cx="6648450" cy="9850438"/>
  <p:defaultTextStyle>
    <a:defPPr>
      <a:defRPr lang="en-A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C0C0"/>
    <a:srgbClr val="5F5F5F"/>
    <a:srgbClr val="80808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2389" autoAdjust="0"/>
    <p:restoredTop sz="90929"/>
  </p:normalViewPr>
  <p:slideViewPr>
    <p:cSldViewPr>
      <p:cViewPr varScale="1">
        <p:scale>
          <a:sx n="75" d="100"/>
          <a:sy n="75" d="100"/>
        </p:scale>
        <p:origin x="-41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1698" y="-54"/>
      </p:cViewPr>
      <p:guideLst>
        <p:guide orient="horz" pos="3103"/>
        <p:guide pos="2094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1202" cy="492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014" tIns="45007" rIns="90014" bIns="45007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AU"/>
          </a:p>
        </p:txBody>
      </p:sp>
      <p:sp>
        <p:nvSpPr>
          <p:cNvPr id="2211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65700" y="0"/>
            <a:ext cx="2881202" cy="492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014" tIns="45007" rIns="90014" bIns="45007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AU"/>
          </a:p>
        </p:txBody>
      </p:sp>
      <p:sp>
        <p:nvSpPr>
          <p:cNvPr id="2211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56738"/>
            <a:ext cx="2881202" cy="49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014" tIns="45007" rIns="90014" bIns="45007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AU"/>
          </a:p>
        </p:txBody>
      </p:sp>
      <p:sp>
        <p:nvSpPr>
          <p:cNvPr id="2211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65700" y="9356738"/>
            <a:ext cx="2881202" cy="49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014" tIns="45007" rIns="90014" bIns="45007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60FC4EBE-F4A2-47D5-945D-9CC43C1716C3}" type="slidenum">
              <a:rPr lang="en-AU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1202" cy="492129"/>
          </a:xfrm>
          <a:prstGeom prst="rect">
            <a:avLst/>
          </a:prstGeom>
        </p:spPr>
        <p:txBody>
          <a:bodyPr vert="horz" lIns="90014" tIns="45007" rIns="90014" bIns="45007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65700" y="0"/>
            <a:ext cx="2881202" cy="492129"/>
          </a:xfrm>
          <a:prstGeom prst="rect">
            <a:avLst/>
          </a:prstGeom>
        </p:spPr>
        <p:txBody>
          <a:bodyPr vert="horz" lIns="90014" tIns="45007" rIns="90014" bIns="45007" rtlCol="0"/>
          <a:lstStyle>
            <a:lvl1pPr algn="r">
              <a:defRPr sz="1200"/>
            </a:lvl1pPr>
          </a:lstStyle>
          <a:p>
            <a:fld id="{D41E894A-3B01-4424-997C-E6845D726812}" type="datetimeFigureOut">
              <a:rPr lang="en-US" smtClean="0"/>
              <a:pPr/>
              <a:t>3/11/2011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62013" y="738188"/>
            <a:ext cx="4924425" cy="36941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014" tIns="45007" rIns="90014" bIns="45007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4536" y="4679155"/>
            <a:ext cx="5319380" cy="4432304"/>
          </a:xfrm>
          <a:prstGeom prst="rect">
            <a:avLst/>
          </a:prstGeom>
        </p:spPr>
        <p:txBody>
          <a:bodyPr vert="horz" lIns="90014" tIns="45007" rIns="90014" bIns="45007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56738"/>
            <a:ext cx="2881202" cy="492128"/>
          </a:xfrm>
          <a:prstGeom prst="rect">
            <a:avLst/>
          </a:prstGeom>
        </p:spPr>
        <p:txBody>
          <a:bodyPr vert="horz" lIns="90014" tIns="45007" rIns="90014" bIns="45007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65700" y="9356738"/>
            <a:ext cx="2881202" cy="492128"/>
          </a:xfrm>
          <a:prstGeom prst="rect">
            <a:avLst/>
          </a:prstGeom>
        </p:spPr>
        <p:txBody>
          <a:bodyPr vert="horz" lIns="90014" tIns="45007" rIns="90014" bIns="45007" rtlCol="0" anchor="b"/>
          <a:lstStyle>
            <a:lvl1pPr algn="r">
              <a:defRPr sz="1200"/>
            </a:lvl1pPr>
          </a:lstStyle>
          <a:p>
            <a:fld id="{36D11014-B86A-4BF1-88A1-EAB511947B92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066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88067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88068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88069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</p:grpSp>
        <p:grpSp>
          <p:nvGrpSpPr>
            <p:cNvPr id="88070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88071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88072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</p:grpSp>
        <p:sp>
          <p:nvSpPr>
            <p:cNvPr id="88073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88074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88075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AU"/>
            </a:p>
          </p:txBody>
        </p:sp>
      </p:grpSp>
      <p:sp>
        <p:nvSpPr>
          <p:cNvPr id="88076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828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AU"/>
              <a:t>Click to edit Master title style</a:t>
            </a:r>
          </a:p>
        </p:txBody>
      </p:sp>
      <p:sp>
        <p:nvSpPr>
          <p:cNvPr id="88077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AU"/>
              <a:t>Click to edit Master subtitle style</a:t>
            </a:r>
          </a:p>
        </p:txBody>
      </p:sp>
      <p:sp>
        <p:nvSpPr>
          <p:cNvPr id="88078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AU"/>
          </a:p>
        </p:txBody>
      </p:sp>
      <p:sp>
        <p:nvSpPr>
          <p:cNvPr id="88079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AU"/>
          </a:p>
        </p:txBody>
      </p:sp>
      <p:sp>
        <p:nvSpPr>
          <p:cNvPr id="88080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ECAEE29F-A3ED-413B-A332-F838AA913619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  <p:transition spd="slow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57D98D-EAC6-4793-9145-205B737EE86C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  <p:transition spd="slow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617538"/>
            <a:ext cx="1951038" cy="55149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617538"/>
            <a:ext cx="5700712" cy="55149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F8E25E-9489-46F1-8758-14D4DD258BCF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  <p:transition spd="slow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BF4744-44D1-4361-B326-FD5B027C4134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  <p:transition spd="slow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62CFF7-00F5-4410-8270-1215D2E64AC5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  <p:transition spd="slow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207276-6CE7-419B-ABBC-D34E0ED08CF4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  <p:transition spd="slow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9DAD17-3406-4C83-8508-43CA9AF6849E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  <p:transition spd="slow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2C682B-0186-421B-843F-4DE2825CF179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  <p:transition spd="slow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8E6C0A-E248-464F-9442-5B1A9D46BD5C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  <p:transition spd="slow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592014-CC37-4140-A514-0DE3E2F543F5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  <p:transition spd="slow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D3605D-0CD4-48ED-9FD4-9FAB8ECEA6A8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  <p:transition spd="slow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n-US"/>
          </a:p>
        </p:txBody>
      </p:sp>
      <p:sp>
        <p:nvSpPr>
          <p:cNvPr id="87043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n-US"/>
          </a:p>
        </p:txBody>
      </p:sp>
      <p:sp>
        <p:nvSpPr>
          <p:cNvPr id="87044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n-US"/>
          </a:p>
        </p:txBody>
      </p:sp>
      <p:sp>
        <p:nvSpPr>
          <p:cNvPr id="87045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n-US"/>
          </a:p>
        </p:txBody>
      </p:sp>
      <p:sp>
        <p:nvSpPr>
          <p:cNvPr id="87046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n-US"/>
          </a:p>
        </p:txBody>
      </p:sp>
      <p:sp>
        <p:nvSpPr>
          <p:cNvPr id="87047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n-US"/>
          </a:p>
        </p:txBody>
      </p:sp>
      <p:sp>
        <p:nvSpPr>
          <p:cNvPr id="87048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n-US"/>
          </a:p>
        </p:txBody>
      </p:sp>
      <p:sp>
        <p:nvSpPr>
          <p:cNvPr id="87049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617538"/>
            <a:ext cx="77930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title style</a:t>
            </a:r>
          </a:p>
        </p:txBody>
      </p:sp>
      <p:sp>
        <p:nvSpPr>
          <p:cNvPr id="87050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8705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AU"/>
          </a:p>
        </p:txBody>
      </p:sp>
      <p:sp>
        <p:nvSpPr>
          <p:cNvPr id="8705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AU"/>
          </a:p>
        </p:txBody>
      </p:sp>
      <p:sp>
        <p:nvSpPr>
          <p:cNvPr id="8705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FB8FD30-87C4-4932-B723-09869919BD9B}" type="slidenum">
              <a:rPr lang="en-AU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transition spd="slow">
    <p:wipe dir="r"/>
  </p:transition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8286808" cy="5786478"/>
          </a:xfrm>
        </p:spPr>
        <p:txBody>
          <a:bodyPr/>
          <a:lstStyle/>
          <a:p>
            <a:r>
              <a:rPr lang="en-AU" sz="2800" b="1" dirty="0" smtClean="0">
                <a:solidFill>
                  <a:schemeClr val="tx1"/>
                </a:solidFill>
              </a:rPr>
              <a:t>Organisations and Data Management</a:t>
            </a:r>
            <a:br>
              <a:rPr lang="en-AU" sz="2800" b="1" dirty="0" smtClean="0">
                <a:solidFill>
                  <a:schemeClr val="tx1"/>
                </a:solidFill>
              </a:rPr>
            </a:br>
            <a:r>
              <a:rPr lang="en-AU" sz="2800" b="1" dirty="0" smtClean="0">
                <a:solidFill>
                  <a:schemeClr val="tx1"/>
                </a:solidFill>
              </a:rPr>
              <a:t/>
            </a:r>
            <a:br>
              <a:rPr lang="en-AU" sz="2800" b="1" dirty="0" smtClean="0">
                <a:solidFill>
                  <a:schemeClr val="tx1"/>
                </a:solidFill>
              </a:rPr>
            </a:br>
            <a:r>
              <a:rPr lang="en-AU" sz="2800" b="1" dirty="0" smtClean="0">
                <a:solidFill>
                  <a:schemeClr val="tx1"/>
                </a:solidFill>
              </a:rPr>
              <a:t>1	</a:t>
            </a:r>
            <a:r>
              <a:rPr lang="en-AU" sz="3200" b="1" dirty="0" smtClean="0">
                <a:solidFill>
                  <a:schemeClr val="tx1"/>
                </a:solidFill>
              </a:rPr>
              <a:t>Data </a:t>
            </a:r>
            <a:r>
              <a:rPr lang="en-AU" sz="3200" b="1" dirty="0" smtClean="0">
                <a:solidFill>
                  <a:schemeClr val="tx1"/>
                </a:solidFill>
              </a:rPr>
              <a:t>Collection: Why organisations </a:t>
            </a:r>
            <a:r>
              <a:rPr lang="en-AU" sz="3200" b="1" dirty="0" smtClean="0">
                <a:solidFill>
                  <a:schemeClr val="tx1"/>
                </a:solidFill>
              </a:rPr>
              <a:t>	&amp; </a:t>
            </a:r>
            <a:r>
              <a:rPr lang="en-AU" sz="3200" b="1" dirty="0" smtClean="0">
                <a:solidFill>
                  <a:schemeClr val="tx1"/>
                </a:solidFill>
              </a:rPr>
              <a:t>individuals acquire data &amp; </a:t>
            </a:r>
            <a:r>
              <a:rPr lang="en-AU" sz="3200" b="1" dirty="0" smtClean="0">
                <a:solidFill>
                  <a:schemeClr val="tx1"/>
                </a:solidFill>
              </a:rPr>
              <a:t>	supply data via websites</a:t>
            </a:r>
            <a:r>
              <a:rPr lang="en-AU" sz="3200" b="1" dirty="0" smtClean="0"/>
              <a:t/>
            </a:r>
            <a:br>
              <a:rPr lang="en-AU" sz="3200" b="1" dirty="0" smtClean="0"/>
            </a:br>
            <a:r>
              <a:rPr lang="en-AU" sz="3200" b="1" dirty="0" smtClean="0"/>
              <a:t>2	</a:t>
            </a:r>
            <a:r>
              <a:rPr lang="en-AU" sz="3200" b="1" dirty="0" smtClean="0">
                <a:solidFill>
                  <a:schemeClr val="tx1"/>
                </a:solidFill>
              </a:rPr>
              <a:t>Techniques used by organisations </a:t>
            </a:r>
            <a:r>
              <a:rPr lang="en-AU" sz="3200" b="1" dirty="0" smtClean="0">
                <a:solidFill>
                  <a:schemeClr val="tx1"/>
                </a:solidFill>
              </a:rPr>
              <a:t>	to </a:t>
            </a:r>
            <a:r>
              <a:rPr lang="en-AU" sz="3200" b="1" dirty="0" smtClean="0">
                <a:solidFill>
                  <a:schemeClr val="tx1"/>
                </a:solidFill>
              </a:rPr>
              <a:t>acquire data &amp; reasons for </a:t>
            </a:r>
            <a:r>
              <a:rPr lang="en-AU" sz="3200" b="1" dirty="0" smtClean="0">
                <a:solidFill>
                  <a:schemeClr val="tx1"/>
                </a:solidFill>
              </a:rPr>
              <a:t>	choice</a:t>
            </a:r>
            <a:r>
              <a:rPr lang="en-AU" sz="3200" b="1" dirty="0" smtClean="0">
                <a:solidFill>
                  <a:schemeClr val="tx1"/>
                </a:solidFill>
              </a:rPr>
              <a:t/>
            </a:r>
            <a:br>
              <a:rPr lang="en-AU" sz="3200" b="1" dirty="0" smtClean="0">
                <a:solidFill>
                  <a:schemeClr val="tx1"/>
                </a:solidFill>
              </a:rPr>
            </a:br>
            <a:r>
              <a:rPr lang="en-AU" sz="3200" b="1" dirty="0" smtClean="0">
                <a:solidFill>
                  <a:schemeClr val="tx1"/>
                </a:solidFill>
              </a:rPr>
              <a:t>3	Techniques used by organisations </a:t>
            </a:r>
            <a:r>
              <a:rPr lang="en-AU" sz="3200" b="1" dirty="0" smtClean="0">
                <a:solidFill>
                  <a:schemeClr val="tx1"/>
                </a:solidFill>
              </a:rPr>
              <a:t>	to </a:t>
            </a:r>
            <a:r>
              <a:rPr lang="en-AU" sz="3200" b="1" dirty="0" smtClean="0">
                <a:solidFill>
                  <a:schemeClr val="tx1"/>
                </a:solidFill>
              </a:rPr>
              <a:t>protect the rights of individuals </a:t>
            </a:r>
            <a:r>
              <a:rPr lang="en-AU" sz="3200" b="1" dirty="0" smtClean="0">
                <a:solidFill>
                  <a:schemeClr val="tx1"/>
                </a:solidFill>
              </a:rPr>
              <a:t>	and </a:t>
            </a:r>
            <a:r>
              <a:rPr lang="en-AU" sz="3200" b="1" dirty="0" smtClean="0">
                <a:solidFill>
                  <a:schemeClr val="tx1"/>
                </a:solidFill>
              </a:rPr>
              <a:t>organisations supplying data</a:t>
            </a:r>
            <a:br>
              <a:rPr lang="en-AU" sz="3200" b="1" dirty="0" smtClean="0">
                <a:solidFill>
                  <a:schemeClr val="tx1"/>
                </a:solidFill>
              </a:rPr>
            </a:br>
            <a:endParaRPr lang="en-AU" sz="3200" b="1" dirty="0" smtClean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 b="1" dirty="0" smtClean="0"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6" name="Rectangle 2"/>
          <p:cNvSpPr>
            <a:spLocks noGrp="1" noChangeArrowheads="1"/>
          </p:cNvSpPr>
          <p:nvPr>
            <p:ph type="title"/>
          </p:nvPr>
        </p:nvSpPr>
        <p:spPr>
          <a:xfrm>
            <a:off x="928662" y="285728"/>
            <a:ext cx="7500991" cy="1071570"/>
          </a:xfrm>
        </p:spPr>
        <p:txBody>
          <a:bodyPr/>
          <a:lstStyle/>
          <a:p>
            <a:r>
              <a:rPr lang="en-AU" sz="4000" b="1" dirty="0" smtClean="0"/>
              <a:t/>
            </a:r>
            <a:br>
              <a:rPr lang="en-AU" sz="4000" b="1" dirty="0" smtClean="0"/>
            </a:br>
            <a:r>
              <a:rPr lang="en-AU" sz="4000" b="1" dirty="0" smtClean="0"/>
              <a:t/>
            </a:r>
            <a:br>
              <a:rPr lang="en-AU" sz="4000" b="1" dirty="0" smtClean="0"/>
            </a:br>
            <a:r>
              <a:rPr lang="en-AU" sz="4000" b="1" dirty="0" smtClean="0"/>
              <a:t/>
            </a:r>
            <a:br>
              <a:rPr lang="en-AU" sz="4000" b="1" dirty="0" smtClean="0"/>
            </a:br>
            <a:r>
              <a:rPr lang="en-AU" sz="4000" b="1" dirty="0" smtClean="0"/>
              <a:t/>
            </a:r>
            <a:br>
              <a:rPr lang="en-AU" sz="4000" b="1" dirty="0" smtClean="0"/>
            </a:br>
            <a:r>
              <a:rPr lang="en-AU" sz="4000" b="1" dirty="0" smtClean="0"/>
              <a:t/>
            </a:r>
            <a:br>
              <a:rPr lang="en-AU" sz="4000" b="1" dirty="0" smtClean="0"/>
            </a:br>
            <a:r>
              <a:rPr lang="en-AU" sz="4000" b="1" dirty="0" smtClean="0"/>
              <a:t/>
            </a:r>
            <a:br>
              <a:rPr lang="en-AU" sz="4000" b="1" dirty="0" smtClean="0"/>
            </a:br>
            <a:r>
              <a:rPr lang="en-AU" sz="4000" b="1" dirty="0" smtClean="0"/>
              <a:t/>
            </a:r>
            <a:br>
              <a:rPr lang="en-AU" sz="4000" b="1" dirty="0" smtClean="0"/>
            </a:br>
            <a:r>
              <a:rPr lang="en-AU" sz="4000" b="1" dirty="0" smtClean="0"/>
              <a:t/>
            </a:r>
            <a:br>
              <a:rPr lang="en-AU" sz="4000" b="1" dirty="0" smtClean="0"/>
            </a:br>
            <a:r>
              <a:rPr lang="en-AU" sz="2800" b="1" dirty="0" smtClean="0"/>
              <a:t>Data Collection: Why organisations &amp; individuals acquire data &amp; supply data</a:t>
            </a:r>
            <a:endParaRPr lang="en-AU" sz="2800" dirty="0"/>
          </a:p>
        </p:txBody>
      </p:sp>
      <p:sp>
        <p:nvSpPr>
          <p:cNvPr id="205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282" y="2000240"/>
            <a:ext cx="8501122" cy="4643470"/>
          </a:xfrm>
        </p:spPr>
        <p:txBody>
          <a:bodyPr/>
          <a:lstStyle/>
          <a:p>
            <a:r>
              <a:rPr lang="en-A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Prior to online collection data collected by forms prone to mistakes</a:t>
            </a:r>
          </a:p>
          <a:p>
            <a:pPr lvl="0"/>
            <a:r>
              <a:rPr lang="en-AU" sz="28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Reasons why organisations acquire data via websites: (using direct data collection).</a:t>
            </a:r>
          </a:p>
          <a:p>
            <a:pPr lvl="1"/>
            <a:r>
              <a:rPr lang="en-AU" sz="2000" dirty="0" smtClean="0"/>
              <a:t>24 hour customer access, no double handling forms</a:t>
            </a:r>
          </a:p>
          <a:p>
            <a:pPr lvl="1"/>
            <a:r>
              <a:rPr lang="en-AU" sz="2000" dirty="0" smtClean="0"/>
              <a:t>Improved efficiencies through direct data entry by customers, (no waiting for forms, accurate, etc.)</a:t>
            </a:r>
          </a:p>
          <a:p>
            <a:pPr lvl="1"/>
            <a:r>
              <a:rPr lang="en-AU" sz="2000" dirty="0" smtClean="0"/>
              <a:t>Improvements in effectiveness, (no poor handwriting, clear &amp; readable, inbuilt mechanisms ensure data accuracy)</a:t>
            </a:r>
          </a:p>
          <a:p>
            <a:pPr lvl="1"/>
            <a:r>
              <a:rPr lang="en-AU" sz="2000" dirty="0" smtClean="0"/>
              <a:t>Access &amp; purchase goods from overseas, (different time zones no problem)</a:t>
            </a:r>
          </a:p>
          <a:p>
            <a:pPr lvl="1"/>
            <a:r>
              <a:rPr lang="en-AU" sz="2000" dirty="0" smtClean="0"/>
              <a:t>Potential problem: customer inputting incorrect data deliberately</a:t>
            </a:r>
          </a:p>
          <a:p>
            <a:pPr lvl="1"/>
            <a:endParaRPr lang="en-AU" sz="2400" dirty="0" smtClean="0"/>
          </a:p>
          <a:p>
            <a:pPr lvl="1"/>
            <a:endParaRPr lang="en-AU" sz="2400" dirty="0" smtClean="0"/>
          </a:p>
          <a:p>
            <a:pPr lvl="1"/>
            <a:endParaRPr lang="en-AU" sz="2400" b="1" dirty="0" smtClean="0"/>
          </a:p>
          <a:p>
            <a:pPr lvl="0"/>
            <a:endParaRPr lang="en-AU" sz="2800" b="1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914400" lvl="1" indent="-514350">
              <a:buFont typeface="+mj-lt"/>
              <a:buAutoNum type="arabicPeriod"/>
            </a:pPr>
            <a:endParaRPr lang="en-AU" sz="2400" b="1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ctr">
              <a:buNone/>
            </a:pPr>
            <a:endParaRPr lang="en-AU" dirty="0"/>
          </a:p>
          <a:p>
            <a:pPr algn="ctr">
              <a:buFont typeface="Wingdings" pitchFamily="2" charset="2"/>
              <a:buNone/>
            </a:pPr>
            <a:endParaRPr lang="en-AU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6" name="Rectangle 2"/>
          <p:cNvSpPr>
            <a:spLocks noGrp="1" noChangeArrowheads="1"/>
          </p:cNvSpPr>
          <p:nvPr>
            <p:ph type="title"/>
          </p:nvPr>
        </p:nvSpPr>
        <p:spPr>
          <a:xfrm>
            <a:off x="928662" y="285728"/>
            <a:ext cx="7500991" cy="1071570"/>
          </a:xfrm>
        </p:spPr>
        <p:txBody>
          <a:bodyPr/>
          <a:lstStyle/>
          <a:p>
            <a:r>
              <a:rPr lang="en-AU" sz="4000" b="1" dirty="0" smtClean="0"/>
              <a:t/>
            </a:r>
            <a:br>
              <a:rPr lang="en-AU" sz="4000" b="1" dirty="0" smtClean="0"/>
            </a:br>
            <a:r>
              <a:rPr lang="en-AU" sz="4000" b="1" dirty="0" smtClean="0"/>
              <a:t/>
            </a:r>
            <a:br>
              <a:rPr lang="en-AU" sz="4000" b="1" dirty="0" smtClean="0"/>
            </a:br>
            <a:r>
              <a:rPr lang="en-AU" sz="4000" b="1" dirty="0" smtClean="0"/>
              <a:t/>
            </a:r>
            <a:br>
              <a:rPr lang="en-AU" sz="4000" b="1" dirty="0" smtClean="0"/>
            </a:br>
            <a:r>
              <a:rPr lang="en-AU" sz="4000" b="1" dirty="0" smtClean="0"/>
              <a:t/>
            </a:r>
            <a:br>
              <a:rPr lang="en-AU" sz="4000" b="1" dirty="0" smtClean="0"/>
            </a:br>
            <a:r>
              <a:rPr lang="en-AU" sz="4000" b="1" dirty="0" smtClean="0"/>
              <a:t/>
            </a:r>
            <a:br>
              <a:rPr lang="en-AU" sz="4000" b="1" dirty="0" smtClean="0"/>
            </a:br>
            <a:r>
              <a:rPr lang="en-AU" sz="4000" b="1" dirty="0" smtClean="0"/>
              <a:t/>
            </a:r>
            <a:br>
              <a:rPr lang="en-AU" sz="4000" b="1" dirty="0" smtClean="0"/>
            </a:br>
            <a:r>
              <a:rPr lang="en-AU" sz="4000" b="1" dirty="0" smtClean="0"/>
              <a:t/>
            </a:r>
            <a:br>
              <a:rPr lang="en-AU" sz="4000" b="1" dirty="0" smtClean="0"/>
            </a:br>
            <a:r>
              <a:rPr lang="en-AU" sz="4000" b="1" dirty="0" smtClean="0"/>
              <a:t/>
            </a:r>
            <a:br>
              <a:rPr lang="en-AU" sz="4000" b="1" dirty="0" smtClean="0"/>
            </a:br>
            <a:r>
              <a:rPr lang="en-AU" sz="2800" dirty="0" smtClean="0"/>
              <a:t>Why individuals and organisations supply data by websites</a:t>
            </a:r>
            <a:r>
              <a:rPr lang="en-AU" sz="2800" dirty="0" smtClean="0"/>
              <a:t>:</a:t>
            </a:r>
            <a:endParaRPr lang="en-AU" sz="2800" dirty="0"/>
          </a:p>
        </p:txBody>
      </p:sp>
      <p:sp>
        <p:nvSpPr>
          <p:cNvPr id="205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282" y="2000240"/>
            <a:ext cx="8501122" cy="4643470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A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Purchasing of goods and services online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AU" sz="2000" dirty="0" smtClean="0"/>
              <a:t>Individuals house bound, elderly, time poor people, online groceries, etc.</a:t>
            </a:r>
          </a:p>
          <a:p>
            <a:pPr marL="457200" indent="-457200">
              <a:buFont typeface="+mj-lt"/>
              <a:buAutoNum type="arabicPeriod"/>
            </a:pPr>
            <a:r>
              <a:rPr lang="en-AU" sz="2400" dirty="0" smtClean="0"/>
              <a:t>Feedback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AU" sz="2000" dirty="0" smtClean="0"/>
              <a:t>Feedback relating to products, services, research, etc</a:t>
            </a:r>
          </a:p>
          <a:p>
            <a:pPr marL="457200" indent="-457200">
              <a:buFont typeface="+mj-lt"/>
              <a:buAutoNum type="arabicPeriod"/>
            </a:pPr>
            <a:r>
              <a:rPr lang="en-AU" sz="2400" dirty="0" smtClean="0"/>
              <a:t>Online voting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AU" sz="2000" dirty="0" smtClean="0"/>
              <a:t>Method of expressing an opinion</a:t>
            </a:r>
          </a:p>
          <a:p>
            <a:pPr marL="457200" indent="-457200">
              <a:buFont typeface="+mj-lt"/>
              <a:buAutoNum type="arabicPeriod"/>
            </a:pPr>
            <a:r>
              <a:rPr lang="en-AU" sz="2400" dirty="0" smtClean="0"/>
              <a:t>Social networking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AU" sz="2000" dirty="0" smtClean="0"/>
              <a:t>These sites facilitate the way in which individuals communicate with friends &amp; family, type of data entered include email addresses, name, age, location photos, etc. </a:t>
            </a:r>
          </a:p>
          <a:p>
            <a:pPr marL="457200" indent="-457200">
              <a:buFont typeface="+mj-lt"/>
              <a:buAutoNum type="arabicPeriod"/>
            </a:pPr>
            <a:endParaRPr lang="en-AU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857250" lvl="1" indent="-457200">
              <a:buFont typeface="+mj-lt"/>
              <a:buAutoNum type="arabicPeriod"/>
            </a:pPr>
            <a:endParaRPr lang="en-AU" sz="20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AU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endParaRPr lang="en-AU" sz="2400" dirty="0" smtClean="0"/>
          </a:p>
          <a:p>
            <a:pPr lvl="1"/>
            <a:endParaRPr lang="en-AU" sz="2400" dirty="0" smtClean="0"/>
          </a:p>
          <a:p>
            <a:pPr lvl="1"/>
            <a:endParaRPr lang="en-AU" sz="2400" b="1" dirty="0" smtClean="0"/>
          </a:p>
          <a:p>
            <a:pPr lvl="0"/>
            <a:endParaRPr lang="en-AU" sz="2800" b="1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914400" lvl="1" indent="-514350">
              <a:buFont typeface="+mj-lt"/>
              <a:buAutoNum type="arabicPeriod"/>
            </a:pPr>
            <a:endParaRPr lang="en-AU" sz="2400" b="1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ctr">
              <a:buNone/>
            </a:pPr>
            <a:endParaRPr lang="en-AU" dirty="0"/>
          </a:p>
          <a:p>
            <a:pPr algn="ctr">
              <a:buFont typeface="Wingdings" pitchFamily="2" charset="2"/>
              <a:buNone/>
            </a:pPr>
            <a:endParaRPr lang="en-AU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3600" dirty="0" smtClean="0"/>
              <a:t>Techniques used by organisations to acquire data &amp; reasons for choice</a:t>
            </a:r>
            <a:endParaRPr lang="en-AU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632" y="1857364"/>
            <a:ext cx="8669368" cy="4857784"/>
          </a:xfrm>
        </p:spPr>
        <p:txBody>
          <a:bodyPr/>
          <a:lstStyle/>
          <a:p>
            <a:r>
              <a:rPr lang="en-AU" dirty="0" smtClean="0"/>
              <a:t>Data acquisition software</a:t>
            </a:r>
          </a:p>
          <a:p>
            <a:pPr marL="514350" indent="-514350">
              <a:buNone/>
            </a:pPr>
            <a:r>
              <a:rPr lang="en-AU" dirty="0" smtClean="0"/>
              <a:t>1	PHP</a:t>
            </a:r>
          </a:p>
          <a:p>
            <a:pPr lvl="1"/>
            <a:r>
              <a:rPr lang="en-AU" sz="2400" dirty="0" smtClean="0"/>
              <a:t>Hypertext pre-processor, general purpose scripting language used on web servers</a:t>
            </a:r>
          </a:p>
          <a:p>
            <a:pPr lvl="1"/>
            <a:r>
              <a:rPr lang="en-AU" sz="2400" dirty="0" smtClean="0"/>
              <a:t>Versatile, can operate on many </a:t>
            </a:r>
            <a:r>
              <a:rPr lang="en-AU" sz="2400" dirty="0" err="1" smtClean="0"/>
              <a:t>webservers</a:t>
            </a:r>
            <a:r>
              <a:rPr lang="en-AU" sz="2400" dirty="0" smtClean="0"/>
              <a:t>, OS, and used with any RDMS and is free</a:t>
            </a:r>
          </a:p>
          <a:p>
            <a:pPr lvl="1"/>
            <a:r>
              <a:rPr lang="en-AU" sz="2400" dirty="0" smtClean="0"/>
              <a:t>Used to create dynamic webpage content, </a:t>
            </a:r>
            <a:r>
              <a:rPr lang="en-AU" sz="2400" dirty="0" err="1" smtClean="0"/>
              <a:t>eg</a:t>
            </a:r>
            <a:r>
              <a:rPr lang="en-AU" sz="2400" dirty="0" smtClean="0"/>
              <a:t>. Google Earth, Maps, BOM, search engines.</a:t>
            </a:r>
          </a:p>
          <a:p>
            <a:pPr lvl="1"/>
            <a:r>
              <a:rPr lang="en-AU" sz="2400" dirty="0" smtClean="0"/>
              <a:t>Dynamic </a:t>
            </a:r>
            <a:r>
              <a:rPr lang="en-AU" sz="2400" dirty="0" err="1" smtClean="0"/>
              <a:t>webpages</a:t>
            </a:r>
            <a:r>
              <a:rPr lang="en-AU" sz="2400" dirty="0" smtClean="0"/>
              <a:t> are more flexible.</a:t>
            </a:r>
          </a:p>
          <a:p>
            <a:pPr lvl="1"/>
            <a:r>
              <a:rPr lang="en-AU" sz="2400" dirty="0" smtClean="0"/>
              <a:t>Allows the user to enter data to access text or images</a:t>
            </a:r>
            <a:endParaRPr lang="en-AU" sz="2400" dirty="0"/>
          </a:p>
        </p:txBody>
      </p:sp>
    </p:spTree>
  </p:cSld>
  <p:clrMapOvr>
    <a:masterClrMapping/>
  </p:clrMapOvr>
  <p:transition spd="slow"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4000" dirty="0" smtClean="0"/>
              <a:t>Techniques used by organisations to acquire data</a:t>
            </a:r>
            <a:endParaRPr lang="en-AU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632" y="1857364"/>
            <a:ext cx="8669368" cy="4857784"/>
          </a:xfrm>
        </p:spPr>
        <p:txBody>
          <a:bodyPr/>
          <a:lstStyle/>
          <a:p>
            <a:r>
              <a:rPr lang="en-AU" sz="2400" dirty="0" smtClean="0"/>
              <a:t>Data acquisition software</a:t>
            </a:r>
          </a:p>
          <a:p>
            <a:pPr marL="514350" indent="-514350">
              <a:buAutoNum type="arabicPlain" startAt="2"/>
            </a:pPr>
            <a:r>
              <a:rPr lang="en-AU" sz="2400" dirty="0" smtClean="0"/>
              <a:t>ASP, active server pages; </a:t>
            </a:r>
            <a:r>
              <a:rPr lang="en-AU" sz="2400" dirty="0" err="1" smtClean="0"/>
              <a:t>ASP.Net</a:t>
            </a:r>
            <a:r>
              <a:rPr lang="en-AU" sz="2400" dirty="0" smtClean="0"/>
              <a:t> is a web application tool that assists in building dynamic </a:t>
            </a:r>
            <a:r>
              <a:rPr lang="en-AU" sz="2400" dirty="0" err="1" smtClean="0"/>
              <a:t>webpages</a:t>
            </a:r>
            <a:endParaRPr lang="en-AU" sz="2400" dirty="0" smtClean="0"/>
          </a:p>
          <a:p>
            <a:pPr marL="914400" lvl="1" indent="-514350"/>
            <a:r>
              <a:rPr lang="en-AU" sz="2400" dirty="0" smtClean="0"/>
              <a:t>PHP &amp; ASP used primarily on the server side</a:t>
            </a:r>
          </a:p>
          <a:p>
            <a:pPr marL="514350" indent="-514350">
              <a:buAutoNum type="arabicPlain" startAt="2"/>
            </a:pPr>
            <a:r>
              <a:rPr lang="en-AU" sz="2400" dirty="0" smtClean="0"/>
              <a:t>JavaScript mainly used on the client side</a:t>
            </a:r>
          </a:p>
          <a:p>
            <a:pPr marL="514350" indent="-514350">
              <a:buAutoNum type="arabicPlain" startAt="2"/>
            </a:pPr>
            <a:r>
              <a:rPr lang="en-AU" sz="2400" dirty="0" smtClean="0"/>
              <a:t>Back-end tools</a:t>
            </a:r>
          </a:p>
          <a:p>
            <a:pPr marL="914400" lvl="1" indent="-514350"/>
            <a:r>
              <a:rPr lang="en-AU" sz="2400" dirty="0" smtClean="0"/>
              <a:t>Tools to collect statistics on visitors to websites, </a:t>
            </a:r>
            <a:r>
              <a:rPr lang="en-AU" sz="2400" dirty="0" err="1" smtClean="0"/>
              <a:t>eg</a:t>
            </a:r>
            <a:r>
              <a:rPr lang="en-AU" sz="2400" dirty="0" smtClean="0"/>
              <a:t>. which browsers used their site, information searched for, location of visitors</a:t>
            </a:r>
          </a:p>
          <a:p>
            <a:pPr marL="914400" lvl="1" indent="-514350"/>
            <a:r>
              <a:rPr lang="en-AU" sz="2400" dirty="0" err="1" smtClean="0"/>
              <a:t>Cpanel</a:t>
            </a:r>
            <a:r>
              <a:rPr lang="en-AU" sz="2400" dirty="0" smtClean="0"/>
              <a:t> and Google Analytics provide organisations with this information</a:t>
            </a:r>
          </a:p>
          <a:p>
            <a:pPr marL="914400" lvl="1" indent="-514350"/>
            <a:endParaRPr lang="en-AU" dirty="0" smtClean="0"/>
          </a:p>
          <a:p>
            <a:pPr marL="514350" indent="-514350">
              <a:buAutoNum type="arabicPlain" startAt="2"/>
            </a:pPr>
            <a:endParaRPr lang="en-AU" dirty="0" smtClean="0"/>
          </a:p>
        </p:txBody>
      </p:sp>
    </p:spTree>
  </p:cSld>
  <p:clrMapOvr>
    <a:masterClrMapping/>
  </p:clrMapOvr>
  <p:transition spd="slow"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4000" dirty="0" smtClean="0"/>
              <a:t>Techniques used by organisations to acquire data</a:t>
            </a:r>
            <a:endParaRPr lang="en-AU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632" y="1857364"/>
            <a:ext cx="8669368" cy="4857784"/>
          </a:xfrm>
        </p:spPr>
        <p:txBody>
          <a:bodyPr/>
          <a:lstStyle/>
          <a:p>
            <a:r>
              <a:rPr lang="en-AU" sz="2400" dirty="0" smtClean="0"/>
              <a:t>Data acquisition software</a:t>
            </a:r>
          </a:p>
          <a:p>
            <a:pPr marL="514350" indent="-514350"/>
            <a:r>
              <a:rPr lang="en-AU" dirty="0" smtClean="0"/>
              <a:t>5	Cookies</a:t>
            </a:r>
          </a:p>
          <a:p>
            <a:pPr marL="914400" lvl="1" indent="-514350"/>
            <a:r>
              <a:rPr lang="en-AU" dirty="0" smtClean="0"/>
              <a:t>Small file that a web server stores on user’s computer</a:t>
            </a:r>
          </a:p>
          <a:p>
            <a:pPr marL="914400" lvl="1" indent="-514350"/>
            <a:r>
              <a:rPr lang="en-AU" dirty="0" smtClean="0"/>
              <a:t>Contain data about the user, </a:t>
            </a:r>
            <a:r>
              <a:rPr lang="en-AU" dirty="0" err="1" smtClean="0"/>
              <a:t>eg</a:t>
            </a:r>
            <a:r>
              <a:rPr lang="en-AU" dirty="0" smtClean="0"/>
              <a:t>. email address and web-viewing preferences</a:t>
            </a:r>
          </a:p>
          <a:p>
            <a:pPr marL="914400" lvl="1" indent="-514350"/>
            <a:r>
              <a:rPr lang="en-AU" dirty="0" smtClean="0"/>
              <a:t>Cookie sent to computer when website is browsed and stored on the computers hard disk</a:t>
            </a:r>
          </a:p>
          <a:p>
            <a:pPr marL="914400" lvl="1" indent="-514350"/>
            <a:r>
              <a:rPr lang="en-AU" dirty="0" smtClean="0"/>
              <a:t>Cookies can be used to track people which could lead to privacy issues</a:t>
            </a:r>
          </a:p>
          <a:p>
            <a:pPr marL="514350" indent="-514350">
              <a:buAutoNum type="arabicPlain" startAt="2"/>
            </a:pPr>
            <a:endParaRPr lang="en-AU" dirty="0" smtClean="0"/>
          </a:p>
        </p:txBody>
      </p:sp>
    </p:spTree>
  </p:cSld>
  <p:clrMapOvr>
    <a:masterClrMapping/>
  </p:clrMapOvr>
  <p:transition spd="slow"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1538" y="214290"/>
            <a:ext cx="7715304" cy="1285884"/>
          </a:xfrm>
        </p:spPr>
        <p:txBody>
          <a:bodyPr/>
          <a:lstStyle/>
          <a:p>
            <a:r>
              <a:rPr lang="en-AU" sz="2800" b="1" dirty="0" smtClean="0"/>
              <a:t>Techniques used by organisations to protect the rights of individuals and organisations supplying data</a:t>
            </a:r>
            <a:endParaRPr lang="en-AU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632" y="1857364"/>
            <a:ext cx="8669368" cy="4857784"/>
          </a:xfrm>
        </p:spPr>
        <p:txBody>
          <a:bodyPr/>
          <a:lstStyle/>
          <a:p>
            <a:pPr marL="914400" lvl="1" indent="-514350">
              <a:buFont typeface="+mj-lt"/>
              <a:buAutoNum type="arabicPeriod"/>
            </a:pPr>
            <a:r>
              <a:rPr lang="en-AU" dirty="0" smtClean="0"/>
              <a:t>Security protocols</a:t>
            </a:r>
          </a:p>
          <a:p>
            <a:pPr marL="514350" indent="-514350"/>
            <a:r>
              <a:rPr lang="en-AU" sz="2400" dirty="0" smtClean="0"/>
              <a:t>TLS (Transport layer security and SSL) protocols used to provide security for communications on the internet</a:t>
            </a:r>
          </a:p>
          <a:p>
            <a:pPr marL="514350" indent="-514350"/>
            <a:r>
              <a:rPr lang="en-AU" sz="2400" dirty="0" smtClean="0"/>
              <a:t>HTTPS, (hypertext transfer protocol secure); combination of HTTP and SSL/TLS protocol</a:t>
            </a:r>
          </a:p>
          <a:p>
            <a:pPr marL="514350" indent="-514350"/>
            <a:r>
              <a:rPr lang="en-AU" sz="2400" dirty="0" smtClean="0"/>
              <a:t>HTTPS provides encryption and security in terms of identification of the server, </a:t>
            </a:r>
            <a:r>
              <a:rPr lang="en-AU" sz="2400" dirty="0" err="1" smtClean="0"/>
              <a:t>eg</a:t>
            </a:r>
            <a:r>
              <a:rPr lang="en-AU" sz="2400" dirty="0" smtClean="0"/>
              <a:t>. financial transactions</a:t>
            </a:r>
          </a:p>
          <a:p>
            <a:pPr marL="514350" indent="-514350"/>
            <a:r>
              <a:rPr lang="en-AU" sz="2400" dirty="0" smtClean="0"/>
              <a:t>HTTPS relies on certificates issued by authorities and installed on the browser software</a:t>
            </a:r>
          </a:p>
          <a:p>
            <a:pPr marL="514350" indent="-514350"/>
            <a:r>
              <a:rPr lang="en-AU" sz="2400" dirty="0" smtClean="0"/>
              <a:t>URLs using HTTPS begin with https:// and use port 443</a:t>
            </a:r>
          </a:p>
          <a:p>
            <a:pPr marL="514350" indent="-514350"/>
            <a:r>
              <a:rPr lang="en-AU" sz="2400" dirty="0" smtClean="0"/>
              <a:t>URLs using HTTP is not secure and begin with http:// and use port 80.</a:t>
            </a:r>
          </a:p>
          <a:p>
            <a:pPr marL="514350" indent="-514350">
              <a:buAutoNum type="arabicPlain" startAt="2"/>
            </a:pPr>
            <a:endParaRPr lang="en-AU" dirty="0" smtClean="0"/>
          </a:p>
        </p:txBody>
      </p:sp>
    </p:spTree>
  </p:cSld>
  <p:clrMapOvr>
    <a:masterClrMapping/>
  </p:clrMapOvr>
  <p:transition spd="slow"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1538" y="214290"/>
            <a:ext cx="7715304" cy="1285884"/>
          </a:xfrm>
        </p:spPr>
        <p:txBody>
          <a:bodyPr/>
          <a:lstStyle/>
          <a:p>
            <a:r>
              <a:rPr lang="en-AU" sz="2800" b="1" dirty="0" smtClean="0"/>
              <a:t>Techniques used by organisations to protect the rights of individuals and organisations supplying data</a:t>
            </a:r>
            <a:endParaRPr lang="en-AU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632" y="1857364"/>
            <a:ext cx="8669368" cy="4857784"/>
          </a:xfrm>
        </p:spPr>
        <p:txBody>
          <a:bodyPr/>
          <a:lstStyle/>
          <a:p>
            <a:pPr marL="514350" indent="-514350">
              <a:buAutoNum type="arabicPlain" startAt="2"/>
            </a:pPr>
            <a:r>
              <a:rPr lang="en-AU" dirty="0" smtClean="0"/>
              <a:t>Privacy Policies</a:t>
            </a:r>
          </a:p>
          <a:p>
            <a:pPr marL="914400" lvl="1" indent="-514350"/>
            <a:r>
              <a:rPr lang="en-AU" dirty="0" smtClean="0"/>
              <a:t>Organisations collecting data on individuals have privacy policy on how it uses the data collected and to whom it will disclose it</a:t>
            </a:r>
          </a:p>
          <a:p>
            <a:pPr marL="914400" lvl="1" indent="-514350"/>
            <a:r>
              <a:rPr lang="en-AU" dirty="0" smtClean="0"/>
              <a:t>By law, privacy policies must be located on a company’s website and easy to find</a:t>
            </a:r>
          </a:p>
          <a:p>
            <a:pPr marL="914400" lvl="1" indent="-514350"/>
            <a:r>
              <a:rPr lang="en-AU" dirty="0" smtClean="0"/>
              <a:t>Policy must include details about what data is gathered and how it is used</a:t>
            </a:r>
          </a:p>
        </p:txBody>
      </p:sp>
    </p:spTree>
  </p:cSld>
  <p:clrMapOvr>
    <a:masterClrMapping/>
  </p:clrMapOvr>
  <p:transition spd="slow"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1538" y="214290"/>
            <a:ext cx="7715304" cy="1285884"/>
          </a:xfrm>
        </p:spPr>
        <p:txBody>
          <a:bodyPr/>
          <a:lstStyle/>
          <a:p>
            <a:r>
              <a:rPr lang="en-AU" sz="2800" b="1" dirty="0" smtClean="0"/>
              <a:t>Techniques used by organisations to protect the rights of individuals and organisations supplying data</a:t>
            </a:r>
            <a:endParaRPr lang="en-AU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632" y="1857364"/>
            <a:ext cx="8669368" cy="4857784"/>
          </a:xfrm>
        </p:spPr>
        <p:txBody>
          <a:bodyPr/>
          <a:lstStyle/>
          <a:p>
            <a:pPr marL="514350" indent="-514350">
              <a:buAutoNum type="arabicPlain" startAt="3"/>
            </a:pPr>
            <a:r>
              <a:rPr lang="en-AU" dirty="0" smtClean="0"/>
              <a:t>Shipping and returns policy</a:t>
            </a:r>
          </a:p>
          <a:p>
            <a:pPr marL="914400" lvl="1" indent="-514350"/>
            <a:r>
              <a:rPr lang="en-AU" dirty="0" smtClean="0"/>
              <a:t>Organisations selling goods &amp; services online have a “shipping and returns policy” for customers not satisfied with the order</a:t>
            </a:r>
          </a:p>
          <a:p>
            <a:pPr marL="914400" lvl="1" indent="-514350"/>
            <a:r>
              <a:rPr lang="en-AU" dirty="0" smtClean="0"/>
              <a:t>Policy provides guidance on how to return the item through the postal system and necessary data required to identify the order.</a:t>
            </a:r>
          </a:p>
        </p:txBody>
      </p:sp>
    </p:spTree>
  </p:cSld>
  <p:clrMapOvr>
    <a:masterClrMapping/>
  </p:clrMapOvr>
  <p:transition spd="slow">
    <p:wipe dir="r"/>
  </p:transition>
</p:sld>
</file>

<file path=ppt/theme/theme1.xml><?xml version="1.0" encoding="utf-8"?>
<a:theme xmlns:a="http://schemas.openxmlformats.org/drawingml/2006/main" name="Blends">
  <a:themeElements>
    <a:clrScheme name="Blends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Files\Office2000\Templates\Presentation Designs\Blends.pot</Template>
  <TotalTime>7493</TotalTime>
  <Words>509</Words>
  <Application>Microsoft PowerPoint</Application>
  <PresentationFormat>On-screen Show (4:3)</PresentationFormat>
  <Paragraphs>71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Blends</vt:lpstr>
      <vt:lpstr>Organisations and Data Management  1 Data Collection: Why organisations  &amp; individuals acquire data &amp;  supply data via websites 2 Techniques used by organisations  to acquire data &amp; reasons for  choice 3 Techniques used by organisations  to protect the rights of individuals  and organisations supplying data </vt:lpstr>
      <vt:lpstr>        Data Collection: Why organisations &amp; individuals acquire data &amp; supply data</vt:lpstr>
      <vt:lpstr>        Why individuals and organisations supply data by websites:</vt:lpstr>
      <vt:lpstr>Techniques used by organisations to acquire data &amp; reasons for choice</vt:lpstr>
      <vt:lpstr>Techniques used by organisations to acquire data</vt:lpstr>
      <vt:lpstr>Techniques used by organisations to acquire data</vt:lpstr>
      <vt:lpstr>Techniques used by organisations to protect the rights of individuals and organisations supplying data</vt:lpstr>
      <vt:lpstr>Techniques used by organisations to protect the rights of individuals and organisations supplying data</vt:lpstr>
      <vt:lpstr>Techniques used by organisations to protect the rights of individuals and organisations supplying data</vt:lpstr>
    </vt:vector>
  </TitlesOfParts>
  <Company>here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kel</dc:creator>
  <cp:lastModifiedBy>01421606</cp:lastModifiedBy>
  <cp:revision>378</cp:revision>
  <cp:lastPrinted>1601-01-01T00:00:00Z</cp:lastPrinted>
  <dcterms:created xsi:type="dcterms:W3CDTF">2003-02-17T02:13:48Z</dcterms:created>
  <dcterms:modified xsi:type="dcterms:W3CDTF">2011-03-13T01:44:25Z</dcterms:modified>
</cp:coreProperties>
</file>